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53" r:id="rId2"/>
    <p:sldId id="354" r:id="rId3"/>
    <p:sldId id="355" r:id="rId4"/>
    <p:sldId id="356" r:id="rId5"/>
    <p:sldId id="359" r:id="rId6"/>
    <p:sldId id="358" r:id="rId7"/>
    <p:sldId id="360" r:id="rId8"/>
    <p:sldId id="363" r:id="rId9"/>
    <p:sldId id="362" r:id="rId10"/>
    <p:sldId id="361" r:id="rId11"/>
    <p:sldId id="364" r:id="rId12"/>
    <p:sldId id="33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B97B0E-1B5C-4F45-A079-E80BDA69856E}">
          <p14:sldIdLst>
            <p14:sldId id="353"/>
            <p14:sldId id="354"/>
            <p14:sldId id="355"/>
            <p14:sldId id="356"/>
            <p14:sldId id="359"/>
            <p14:sldId id="358"/>
            <p14:sldId id="360"/>
            <p14:sldId id="363"/>
            <p14:sldId id="362"/>
            <p14:sldId id="361"/>
            <p14:sldId id="364"/>
            <p14:sldId id="33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406" autoAdjust="0"/>
  </p:normalViewPr>
  <p:slideViewPr>
    <p:cSldViewPr>
      <p:cViewPr>
        <p:scale>
          <a:sx n="80" d="100"/>
          <a:sy n="80" d="100"/>
        </p:scale>
        <p:origin x="-107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594E-5048-4F83-A214-D7C5E5729E5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3AE-9F86-435B-A6CF-285C54A85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3AE-9F86-435B-A6CF-285C54A858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3AE-9F86-435B-A6CF-285C54A858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8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200" y="836712"/>
            <a:ext cx="8665910" cy="30084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800" dirty="0"/>
              <a:t>Особенности </a:t>
            </a:r>
            <a:r>
              <a:rPr lang="ru-RU" sz="3800" dirty="0" smtClean="0"/>
              <a:t>работы</a:t>
            </a:r>
            <a:br>
              <a:rPr lang="ru-RU" sz="3800" dirty="0" smtClean="0"/>
            </a:br>
            <a:r>
              <a:rPr lang="ru-RU" sz="3800" dirty="0" smtClean="0"/>
              <a:t>по </a:t>
            </a:r>
            <a:r>
              <a:rPr lang="ru-RU" sz="3800" dirty="0"/>
              <a:t>выявлению и изучению памятников </a:t>
            </a:r>
            <a:r>
              <a:rPr lang="ru-RU" sz="3800" dirty="0" smtClean="0"/>
              <a:t>истории</a:t>
            </a:r>
            <a:br>
              <a:rPr lang="ru-RU" sz="3800" dirty="0" smtClean="0"/>
            </a:br>
            <a:r>
              <a:rPr lang="ru-RU" sz="3800" dirty="0" smtClean="0"/>
              <a:t>и культуры Кольского Севера</a:t>
            </a:r>
            <a:br>
              <a:rPr lang="ru-RU" sz="3800" dirty="0" smtClean="0"/>
            </a:br>
            <a:r>
              <a:rPr lang="ru-RU" sz="3800" dirty="0" smtClean="0"/>
              <a:t>в </a:t>
            </a:r>
            <a:r>
              <a:rPr lang="ru-RU" sz="3800" dirty="0"/>
              <a:t>первой половине XX </a:t>
            </a:r>
            <a:r>
              <a:rPr lang="ru-RU" sz="3800" dirty="0" smtClean="0"/>
              <a:t>века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235200" y="4653136"/>
            <a:ext cx="5542479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cap="all" dirty="0" err="1" smtClean="0"/>
              <a:t>Бертош</a:t>
            </a:r>
            <a:r>
              <a:rPr lang="ru-RU" sz="2200" b="1" cap="all" dirty="0" smtClean="0"/>
              <a:t> Андрей Александрович</a:t>
            </a:r>
          </a:p>
          <a:p>
            <a:r>
              <a:rPr lang="ru-RU" sz="2200" b="1" i="1" dirty="0" smtClean="0"/>
              <a:t>аспирант </a:t>
            </a:r>
            <a:r>
              <a:rPr lang="ru-RU" sz="2200" b="1" i="1" dirty="0"/>
              <a:t>Кольского научного центра </a:t>
            </a:r>
            <a:r>
              <a:rPr lang="ru-RU" sz="2200" b="1" i="1" dirty="0" smtClean="0"/>
              <a:t>РАН</a:t>
            </a:r>
            <a:endParaRPr lang="ru-RU" sz="2200" b="1" i="1" dirty="0"/>
          </a:p>
        </p:txBody>
      </p:sp>
      <p:pic>
        <p:nvPicPr>
          <p:cNvPr id="1026" name="Picture 2" descr="C:\Users\user\Desktop\Аспирантура\Полярные чтения_2020\Выступление\Murman-obl-geo-stub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1"/>
            <a:ext cx="2020217" cy="16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777" y="2692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/>
              <a:t>Памятники Истории и культуры</a:t>
            </a:r>
            <a:endParaRPr lang="ru-RU" sz="2400" b="1" cap="all" dirty="0"/>
          </a:p>
        </p:txBody>
      </p:sp>
      <p:sp>
        <p:nvSpPr>
          <p:cNvPr id="9" name="TextBox 8"/>
          <p:cNvSpPr txBox="1"/>
          <p:nvPr/>
        </p:nvSpPr>
        <p:spPr>
          <a:xfrm>
            <a:off x="816200" y="5161103"/>
            <a:ext cx="338437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Церковь Успения Пресвятой Богородицы (1674 год)</a:t>
            </a:r>
          </a:p>
          <a:p>
            <a:pPr algn="ctr">
              <a:spcAft>
                <a:spcPts val="600"/>
              </a:spcAft>
            </a:pPr>
            <a:r>
              <a:rPr lang="ru-RU" sz="1400" i="1" dirty="0" smtClean="0"/>
              <a:t>Терский район, село Варзуга</a:t>
            </a:r>
          </a:p>
          <a:p>
            <a:pPr algn="ctr"/>
            <a:r>
              <a:rPr lang="ru-RU" sz="1000" b="1" i="1" dirty="0" smtClean="0"/>
              <a:t>Источник  фото:</a:t>
            </a:r>
            <a:r>
              <a:rPr lang="ru-RU" sz="1000" dirty="0" smtClean="0"/>
              <a:t> </a:t>
            </a:r>
            <a:r>
              <a:rPr lang="en-US" sz="1000" dirty="0"/>
              <a:t>http://trifon.cerkov.ru/files/2016/02/</a:t>
            </a:r>
            <a:r>
              <a:rPr lang="ru-RU" sz="1000" dirty="0"/>
              <a:t>ВРЗГ-4-.</a:t>
            </a:r>
            <a:r>
              <a:rPr lang="en-US" sz="1000" dirty="0"/>
              <a:t>jpg</a:t>
            </a:r>
            <a:endParaRPr lang="ru-RU" sz="1000" dirty="0"/>
          </a:p>
        </p:txBody>
      </p:sp>
      <p:pic>
        <p:nvPicPr>
          <p:cNvPr id="5124" name="Picture 4" descr="C:\Users\user\Desktop\Аспирантура\Полярные чтения_2020\Выступление\ВРЗГ-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17" y="984960"/>
            <a:ext cx="2785545" cy="41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Аспирантура\Полярные чтения_2020\Выступление\38ba3130fb902002fc500e221846c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9784"/>
            <a:ext cx="2942928" cy="41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27340" y="5165916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Поклонный крест (1635 год)</a:t>
            </a:r>
          </a:p>
          <a:p>
            <a:pPr algn="ctr"/>
            <a:r>
              <a:rPr lang="ru-RU" sz="1400" i="1" dirty="0"/>
              <a:t>г</a:t>
            </a:r>
            <a:r>
              <a:rPr lang="ru-RU" sz="1400" i="1" dirty="0" smtClean="0"/>
              <a:t>ород Кола, здание храма</a:t>
            </a:r>
          </a:p>
          <a:p>
            <a:pPr algn="ctr">
              <a:spcAft>
                <a:spcPts val="600"/>
              </a:spcAft>
            </a:pPr>
            <a:r>
              <a:rPr lang="ru-RU" sz="1400" i="1" dirty="0" smtClean="0"/>
              <a:t>Благовещения Пресвятой Богородицы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5304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113" y="23477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/>
              <a:t>Памятники Истории и культуры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8741" y="992168"/>
            <a:ext cx="44272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Здание, в котором в </a:t>
            </a:r>
            <a:r>
              <a:rPr lang="ru-RU" sz="1400" dirty="0" smtClean="0"/>
              <a:t>1930 году </a:t>
            </a:r>
            <a:r>
              <a:rPr lang="ru-RU" sz="1400" dirty="0"/>
              <a:t>выступали </a:t>
            </a:r>
            <a:r>
              <a:rPr lang="ru-RU" sz="1400" dirty="0" smtClean="0"/>
              <a:t>с докладами </a:t>
            </a:r>
            <a:r>
              <a:rPr lang="ru-RU" sz="1400" dirty="0"/>
              <a:t>С.М</a:t>
            </a:r>
            <a:r>
              <a:rPr lang="ru-RU" sz="1400" dirty="0" smtClean="0"/>
              <a:t>. Киров и А.Е. Ферсман</a:t>
            </a:r>
            <a:endParaRPr lang="ru-RU" sz="1400" dirty="0"/>
          </a:p>
          <a:p>
            <a:pPr algn="ctr">
              <a:spcAft>
                <a:spcPts val="600"/>
              </a:spcAft>
            </a:pPr>
            <a:r>
              <a:rPr lang="ru-RU" sz="1400" i="1" dirty="0" smtClean="0"/>
              <a:t>город Кировск</a:t>
            </a:r>
          </a:p>
          <a:p>
            <a:pPr algn="ctr"/>
            <a:r>
              <a:rPr lang="ru-RU" sz="1000" b="1" i="1" dirty="0" smtClean="0"/>
              <a:t>Источник фото:</a:t>
            </a:r>
            <a:r>
              <a:rPr lang="ru-RU" sz="1000" dirty="0" smtClean="0"/>
              <a:t> </a:t>
            </a:r>
            <a:r>
              <a:rPr lang="en-US" sz="1000" dirty="0"/>
              <a:t>https://cdn.fishki.net/upload/post/2020/01/18/3204296/367416725ad82b1417960e6022dbebc8.jpg</a:t>
            </a:r>
            <a:endParaRPr lang="ru-RU" sz="1000" dirty="0"/>
          </a:p>
        </p:txBody>
      </p:sp>
      <p:pic>
        <p:nvPicPr>
          <p:cNvPr id="7172" name="Picture 4" descr="C:\Users\user\Desktop\Аспирантура\Полярные чтения_2020\Выступление\jnczpdww1wl1fhtad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61" y="3429000"/>
            <a:ext cx="4248472" cy="3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Аспирантура\Полярные чтения_2020\Выступление\367416725ad82b1417960e6022dbeb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2661"/>
            <a:ext cx="4177221" cy="279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7" y="5314762"/>
            <a:ext cx="42693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Обелиск, </a:t>
            </a:r>
            <a:r>
              <a:rPr lang="ru-RU" sz="1400" dirty="0" smtClean="0"/>
              <a:t>установленный в </a:t>
            </a:r>
            <a:r>
              <a:rPr lang="ru-RU" sz="1400" dirty="0"/>
              <a:t>Полярном в память посещения </a:t>
            </a:r>
            <a:r>
              <a:rPr lang="ru-RU" sz="1400" dirty="0" smtClean="0"/>
              <a:t>тов. </a:t>
            </a:r>
            <a:r>
              <a:rPr lang="ru-RU" sz="1400" dirty="0"/>
              <a:t>Сталиным этих мест в 1933 году и основания Северного </a:t>
            </a:r>
            <a:r>
              <a:rPr lang="ru-RU" sz="1400" dirty="0" smtClean="0"/>
              <a:t>флота</a:t>
            </a:r>
          </a:p>
          <a:p>
            <a:pPr algn="ctr">
              <a:spcAft>
                <a:spcPts val="600"/>
              </a:spcAft>
            </a:pPr>
            <a:r>
              <a:rPr lang="ru-RU" sz="1400" i="1" dirty="0" smtClean="0"/>
              <a:t>город Полярный</a:t>
            </a:r>
          </a:p>
          <a:p>
            <a:pPr algn="ctr"/>
            <a:r>
              <a:rPr lang="ru-RU" sz="1000" b="1" i="1" dirty="0" smtClean="0"/>
              <a:t>Источник фото:</a:t>
            </a:r>
            <a:r>
              <a:rPr lang="ru-RU" sz="1000" dirty="0" smtClean="0"/>
              <a:t> </a:t>
            </a:r>
            <a:r>
              <a:rPr lang="en-US" sz="1000" dirty="0"/>
              <a:t>https://pastvu.com/_p/a/j/n/c/jnczpdww1wl1fhtadl.jpg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998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848" y="242088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ВНИМАНИЕ!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7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80112" y="783164"/>
            <a:ext cx="316835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cap="all" dirty="0" smtClean="0"/>
              <a:t>Кольский Север</a:t>
            </a:r>
            <a:endParaRPr lang="ru-RU" sz="2400" dirty="0" smtClean="0"/>
          </a:p>
          <a:p>
            <a:pPr algn="just"/>
            <a:r>
              <a:rPr lang="ru-RU" dirty="0" smtClean="0"/>
              <a:t>– регион на крайнем северо-западе Арктической зоны России, включает в себя Кольский полуостров,</a:t>
            </a:r>
            <a:r>
              <a:rPr lang="ru-RU" dirty="0"/>
              <a:t> территории </a:t>
            </a:r>
            <a:r>
              <a:rPr lang="ru-RU" dirty="0" smtClean="0"/>
              <a:t>материка, примыкающие к нему с запада и юго-запада, а также острова, расположенные в Баренцевом и Белом морях, омывающих полуостров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5111" y="5085184"/>
            <a:ext cx="8152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Территория </a:t>
            </a:r>
            <a:r>
              <a:rPr lang="ru-RU" sz="2000" b="1" dirty="0"/>
              <a:t>«Кольского Севера»</a:t>
            </a:r>
            <a:r>
              <a:rPr lang="ru-RU" sz="2000" dirty="0"/>
              <a:t> </a:t>
            </a:r>
            <a:r>
              <a:rPr lang="ru-RU" sz="2000" dirty="0" smtClean="0"/>
              <a:t>(в контексте </a:t>
            </a:r>
            <a:r>
              <a:rPr lang="ru-RU" sz="2000" dirty="0"/>
              <a:t>настоящего </a:t>
            </a:r>
            <a:r>
              <a:rPr lang="ru-RU" sz="2000" dirty="0" smtClean="0"/>
              <a:t>выступления) соответствует </a:t>
            </a:r>
            <a:r>
              <a:rPr lang="ru-RU" sz="2000" u="sng" dirty="0" smtClean="0"/>
              <a:t>современным административным границам Мурманской области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3" name="Picture 5" descr="C:\Users\user\Desktop\Аспирантура\Полярные чтения_2020\Выступление\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3414" r="8576" b="9235"/>
          <a:stretch/>
        </p:blipFill>
        <p:spPr bwMode="auto">
          <a:xfrm>
            <a:off x="179512" y="468593"/>
            <a:ext cx="5165232" cy="39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4437112"/>
            <a:ext cx="516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Источник изображения:</a:t>
            </a:r>
            <a:r>
              <a:rPr lang="ru-RU" sz="1000" dirty="0" smtClean="0"/>
              <a:t> </a:t>
            </a:r>
            <a:r>
              <a:rPr lang="en-US" sz="1000" dirty="0"/>
              <a:t>https://konspekta.net/mydocxru/baza11/27304443049.files/image001.jpg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118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спирантура\Полярные чтения_2020\Выступление\image0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9" y="3429000"/>
            <a:ext cx="3910984" cy="32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5489" y="2599153"/>
            <a:ext cx="391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/>
              <a:t>Источник:</a:t>
            </a:r>
            <a:r>
              <a:rPr lang="ru-RU" sz="1200" dirty="0" smtClean="0"/>
              <a:t> Ушаков И.Ф. Кольская земля. Очерки истории Мурманской области в дооктябрьский период (под ред. И.П. </a:t>
            </a:r>
            <a:r>
              <a:rPr lang="ru-RU" sz="1200" dirty="0" err="1" smtClean="0"/>
              <a:t>Шаскольского</a:t>
            </a:r>
            <a:r>
              <a:rPr lang="ru-RU" sz="1200" dirty="0" smtClean="0"/>
              <a:t>). – Мурманск: Книжное издательство, 1972. – С. 215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881212"/>
            <a:ext cx="456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/>
              <a:t>Источник: </a:t>
            </a:r>
            <a:r>
              <a:rPr lang="ru-RU" sz="1200" dirty="0" smtClean="0"/>
              <a:t>Львов В.Н. Русская </a:t>
            </a:r>
            <a:r>
              <a:rPr lang="ru-RU" sz="1200" dirty="0"/>
              <a:t>Лапландия и русские </a:t>
            </a:r>
            <a:r>
              <a:rPr lang="ru-RU" sz="1200" dirty="0" smtClean="0"/>
              <a:t>лопари: Географический </a:t>
            </a:r>
            <a:r>
              <a:rPr lang="ru-RU" sz="1200" dirty="0"/>
              <a:t>и </a:t>
            </a:r>
            <a:r>
              <a:rPr lang="ru-RU" sz="1200" dirty="0" smtClean="0"/>
              <a:t>этнографический очерк. – 3-е </a:t>
            </a:r>
            <a:r>
              <a:rPr lang="ru-RU" sz="1200" dirty="0"/>
              <a:t>изд. </a:t>
            </a:r>
            <a:r>
              <a:rPr lang="ru-RU" sz="1200" dirty="0" smtClean="0"/>
              <a:t>– Москва: </a:t>
            </a:r>
            <a:r>
              <a:rPr lang="ru-RU" sz="1200" dirty="0" err="1" smtClean="0"/>
              <a:t>Типо</a:t>
            </a:r>
            <a:r>
              <a:rPr lang="ru-RU" sz="1200" dirty="0" smtClean="0"/>
              <a:t>-литография Русского товарищества печатного </a:t>
            </a:r>
            <a:r>
              <a:rPr lang="ru-RU" sz="1200" dirty="0"/>
              <a:t>и </a:t>
            </a:r>
            <a:r>
              <a:rPr lang="ru-RU" sz="1200" dirty="0" smtClean="0"/>
              <a:t>издательского </a:t>
            </a:r>
            <a:r>
              <a:rPr lang="ru-RU" sz="1200" dirty="0"/>
              <a:t>дела, 1916</a:t>
            </a:r>
          </a:p>
        </p:txBody>
      </p:sp>
      <p:pic>
        <p:nvPicPr>
          <p:cNvPr id="3075" name="Picture 3" descr="C:\Users\user\Desktop\Аспирантура\Полярные чтения_2020\Выступление\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456071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8397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направления работы по актуализации памятников истории и культуры Кольского Севера</a:t>
            </a:r>
          </a:p>
          <a:p>
            <a:pPr algn="ctr"/>
            <a:r>
              <a:rPr lang="ru-RU" sz="2000" b="1" dirty="0" smtClean="0"/>
              <a:t>в послереволюционный период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83451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Выявление, изучение и сохранение </a:t>
            </a:r>
            <a:r>
              <a:rPr lang="ru-RU" sz="2000" dirty="0" smtClean="0"/>
              <a:t>археологических памятников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Выявление, сохранение и </a:t>
            </a:r>
            <a:r>
              <a:rPr lang="ru-RU" sz="2000" dirty="0" err="1" smtClean="0"/>
              <a:t>мемориализация</a:t>
            </a:r>
            <a:r>
              <a:rPr lang="ru-RU" sz="2000" dirty="0" smtClean="0"/>
              <a:t> историко-революционных памятников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Выявление, изучение и сохранение памятников истории и культуры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(в широком понимании)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27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567" y="60780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Сохранение археологических  памятников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977" y="1196752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Археологические объекты, вопрос о необходимости сохранения которых поднимался в первой половине </a:t>
            </a:r>
            <a:r>
              <a:rPr lang="en-US" dirty="0" smtClean="0"/>
              <a:t>XX </a:t>
            </a:r>
            <a:r>
              <a:rPr lang="ru-RU" dirty="0" smtClean="0"/>
              <a:t>века: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dirty="0" smtClean="0"/>
              <a:t>Места стоянок и поселений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dirty="0" smtClean="0"/>
              <a:t>Каменные лабиринты («вавилоны»)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dirty="0" smtClean="0"/>
              <a:t>Места захоронений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dirty="0" smtClean="0"/>
              <a:t>Сейды и каменные выкладки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dirty="0" smtClean="0"/>
              <a:t>Волоки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dirty="0" smtClean="0"/>
              <a:t>Остатки крепостных сооружений Кольского острога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dirty="0" smtClean="0"/>
              <a:t>Иные объекты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113" y="26921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/>
              <a:t>Памятники археологии</a:t>
            </a:r>
            <a:endParaRPr lang="ru-RU" sz="2400" b="1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216429" y="4221087"/>
            <a:ext cx="385151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/>
              <a:t>Каменный лабиринт («</a:t>
            </a:r>
            <a:r>
              <a:rPr lang="ru-RU" sz="1400" dirty="0" err="1" smtClean="0"/>
              <a:t>вавилон</a:t>
            </a:r>
            <a:r>
              <a:rPr lang="ru-RU" sz="1400" dirty="0" smtClean="0"/>
              <a:t>»),</a:t>
            </a:r>
            <a:br>
              <a:rPr lang="ru-RU" sz="1400" dirty="0" smtClean="0"/>
            </a:br>
            <a:r>
              <a:rPr lang="ru-RU" sz="1400" i="1" dirty="0" smtClean="0"/>
              <a:t>окрестности города Кандалакша</a:t>
            </a:r>
          </a:p>
          <a:p>
            <a:pPr algn="ctr"/>
            <a:r>
              <a:rPr lang="ru-RU" sz="1000" b="1" i="1" dirty="0" smtClean="0"/>
              <a:t>Источник фото:</a:t>
            </a:r>
            <a:endParaRPr lang="ru-RU" sz="1000" dirty="0"/>
          </a:p>
          <a:p>
            <a:pPr algn="ctr"/>
            <a:r>
              <a:rPr lang="en-US" sz="1000" dirty="0" smtClean="0"/>
              <a:t>http</a:t>
            </a:r>
            <a:r>
              <a:rPr lang="en-US" sz="1000" dirty="0"/>
              <a:t>://murman-turist.ru/mesta/vavilon/fotos/4.jpg</a:t>
            </a:r>
            <a:endParaRPr lang="ru-RU" sz="1000" dirty="0"/>
          </a:p>
        </p:txBody>
      </p:sp>
      <p:pic>
        <p:nvPicPr>
          <p:cNvPr id="4099" name="Picture 3" descr="C:\Users\user\Desktop\Аспирантура\Полярные чтения_2020\Выступление\36b156a92f28735da6cf6e1917c3ed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10100"/>
            <a:ext cx="4896545" cy="33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Аспирантура\Полярные чтения_2020\Выступление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8" y="975858"/>
            <a:ext cx="4326973" cy="32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5" y="1694383"/>
            <a:ext cx="410445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Кольский острог (реконструкция)</a:t>
            </a:r>
          </a:p>
          <a:p>
            <a:pPr algn="ctr">
              <a:spcAft>
                <a:spcPts val="600"/>
              </a:spcAft>
            </a:pPr>
            <a:r>
              <a:rPr lang="ru-RU" sz="1400" i="1" dirty="0" smtClean="0"/>
              <a:t>город Кола</a:t>
            </a:r>
          </a:p>
          <a:p>
            <a:pPr algn="ctr"/>
            <a:r>
              <a:rPr lang="ru-RU" sz="1000" b="1" i="1" dirty="0" smtClean="0"/>
              <a:t>Источник изображения:</a:t>
            </a:r>
            <a:r>
              <a:rPr lang="ru-RU" sz="1000" dirty="0" smtClean="0"/>
              <a:t> </a:t>
            </a:r>
            <a:r>
              <a:rPr lang="en-US" sz="1000" dirty="0" smtClean="0"/>
              <a:t>https</a:t>
            </a:r>
            <a:r>
              <a:rPr lang="en-US" sz="1000" dirty="0"/>
              <a:t>://goarctic.ru/upload/medialibrary/36b/36b156a92f28735da6cf6e1917c3edc9.jpgttp://murman-turist.ru/mesta/vavilon/fotos/4.jpg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5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711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Сохранение  и  </a:t>
            </a:r>
            <a:r>
              <a:rPr lang="ru-RU" sz="2400" b="1" dirty="0" err="1" smtClean="0"/>
              <a:t>мемориализация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историко-революционных </a:t>
            </a:r>
            <a:r>
              <a:rPr lang="ru-RU" sz="2400" b="1" dirty="0"/>
              <a:t>памятников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977" y="1307669"/>
            <a:ext cx="74888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Историко-революционные памятники, в отношении которых поднимался вопрос о сохранении и </a:t>
            </a:r>
            <a:r>
              <a:rPr lang="ru-RU" dirty="0" err="1" smtClean="0"/>
              <a:t>мемориализации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/>
              <a:t>Захоронения участников революционной борьбы 1918–1920 годов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/>
              <a:t>Здания и сооружения, в которых содержались заключённые – участники революционной борьбы 1918–1920 годов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/>
              <a:t>Места, связанные с репрессиями против участников революционной борьбы </a:t>
            </a:r>
            <a:r>
              <a:rPr lang="ru-RU" sz="2000" dirty="0" smtClean="0"/>
              <a:t>1918–1920 </a:t>
            </a:r>
            <a:r>
              <a:rPr lang="ru-RU" sz="2000" dirty="0" smtClean="0"/>
              <a:t>годов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/>
              <a:t>Здания и места, связанные с восстанием в Мурманске </a:t>
            </a:r>
            <a:r>
              <a:rPr lang="ru-RU" sz="2000" dirty="0" smtClean="0"/>
              <a:t>(февраль </a:t>
            </a:r>
            <a:r>
              <a:rPr lang="ru-RU" sz="2000" dirty="0" smtClean="0"/>
              <a:t>1920 </a:t>
            </a:r>
            <a:r>
              <a:rPr lang="ru-RU" sz="2000" dirty="0" smtClean="0"/>
              <a:t>года)</a:t>
            </a:r>
            <a:endParaRPr lang="ru-RU" sz="2000" dirty="0" smtClean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/>
              <a:t>«Город Кола – место ссылки политических заключённых с </a:t>
            </a:r>
            <a:r>
              <a:rPr lang="en-US" sz="2000" dirty="0" smtClean="0"/>
              <a:t>XVII </a:t>
            </a:r>
            <a:r>
              <a:rPr lang="ru-RU" sz="2000" dirty="0" smtClean="0"/>
              <a:t>до </a:t>
            </a:r>
            <a:r>
              <a:rPr lang="en-US" sz="2000" dirty="0" smtClean="0"/>
              <a:t>XX </a:t>
            </a:r>
            <a:r>
              <a:rPr lang="ru-RU" sz="2000" dirty="0" smtClean="0"/>
              <a:t>века»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400" dirty="0" smtClean="0"/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2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113" y="27716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/>
              <a:t>ИСТОРИКО-РЕВОЛЮЦИОНЫЕ ПАМЯТНИКИ</a:t>
            </a:r>
            <a:endParaRPr lang="ru-RU" sz="2400" b="1" cap="all" dirty="0"/>
          </a:p>
        </p:txBody>
      </p:sp>
      <p:sp>
        <p:nvSpPr>
          <p:cNvPr id="9" name="TextBox 8"/>
          <p:cNvSpPr txBox="1"/>
          <p:nvPr/>
        </p:nvSpPr>
        <p:spPr>
          <a:xfrm>
            <a:off x="5144652" y="1130939"/>
            <a:ext cx="36003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Памятник жертвам </a:t>
            </a:r>
            <a:r>
              <a:rPr lang="ru-RU" sz="1400" dirty="0" smtClean="0"/>
              <a:t>интервенции</a:t>
            </a:r>
          </a:p>
          <a:p>
            <a:pPr algn="ctr"/>
            <a:r>
              <a:rPr lang="ru-RU" sz="1400" dirty="0" smtClean="0"/>
              <a:t>1918–1920 годов</a:t>
            </a:r>
          </a:p>
          <a:p>
            <a:pPr algn="ctr">
              <a:spcAft>
                <a:spcPts val="600"/>
              </a:spcAft>
            </a:pPr>
            <a:r>
              <a:rPr lang="ru-RU" sz="1400" i="1" dirty="0" smtClean="0"/>
              <a:t>город Мурманск</a:t>
            </a:r>
          </a:p>
          <a:p>
            <a:pPr algn="ctr"/>
            <a:r>
              <a:rPr lang="ru-RU" sz="1000" b="1" i="1" dirty="0" smtClean="0"/>
              <a:t>Источник фото:</a:t>
            </a:r>
            <a:r>
              <a:rPr lang="ru-RU" sz="1000" dirty="0" smtClean="0"/>
              <a:t> </a:t>
            </a:r>
            <a:r>
              <a:rPr lang="en-US" sz="1000" dirty="0"/>
              <a:t>https://ic.pics.livejournal.com/ebelyaev/19282677/1763366/1763366_800.jpg</a:t>
            </a:r>
            <a:endParaRPr lang="ru-RU" sz="1000" dirty="0"/>
          </a:p>
        </p:txBody>
      </p:sp>
      <p:pic>
        <p:nvPicPr>
          <p:cNvPr id="6146" name="Picture 2" descr="C:\Users\user\Desktop\Аспирантура\Полярные чтения_2020\Выступление\6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0020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Аспирантура\Полярные чтения_2020\Выступление\1763366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6" y="1130939"/>
            <a:ext cx="4791276" cy="35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006" y="5545976"/>
            <a:ext cx="348991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Памятник жертвам </a:t>
            </a:r>
            <a:r>
              <a:rPr lang="ru-RU" sz="1400" dirty="0" smtClean="0"/>
              <a:t>интервенции</a:t>
            </a:r>
          </a:p>
          <a:p>
            <a:pPr algn="ctr"/>
            <a:r>
              <a:rPr lang="ru-RU" sz="1400" dirty="0" smtClean="0"/>
              <a:t>1918–1920 годов</a:t>
            </a:r>
          </a:p>
          <a:p>
            <a:pPr algn="ctr">
              <a:spcAft>
                <a:spcPts val="600"/>
              </a:spcAft>
            </a:pPr>
            <a:r>
              <a:rPr lang="ru-RU" sz="1400" i="1" dirty="0" smtClean="0"/>
              <a:t>город Островной</a:t>
            </a:r>
          </a:p>
          <a:p>
            <a:pPr algn="ctr">
              <a:spcAft>
                <a:spcPts val="600"/>
              </a:spcAft>
            </a:pPr>
            <a:r>
              <a:rPr lang="ru-RU" sz="1000" b="1" i="1" dirty="0" smtClean="0"/>
              <a:t>Источник фото:</a:t>
            </a:r>
            <a:r>
              <a:rPr lang="ru-RU" sz="1000" dirty="0" smtClean="0"/>
              <a:t> </a:t>
            </a:r>
            <a:r>
              <a:rPr lang="en-US" sz="1000" dirty="0"/>
              <a:t>http://photos.wikimapia.org/p/00/04/26/79/69_big.jpg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743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711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Выявление, изучение и </a:t>
            </a:r>
            <a:r>
              <a:rPr lang="ru-RU" sz="2400" b="1" dirty="0" smtClean="0"/>
              <a:t>сохранение</a:t>
            </a:r>
          </a:p>
          <a:p>
            <a:pPr algn="ctr"/>
            <a:r>
              <a:rPr lang="ru-RU" sz="2400" b="1" dirty="0" smtClean="0"/>
              <a:t>памятников </a:t>
            </a:r>
            <a:r>
              <a:rPr lang="ru-RU" sz="2400" b="1" dirty="0"/>
              <a:t>истории и </a:t>
            </a:r>
            <a:r>
              <a:rPr lang="ru-RU" sz="2400" b="1" dirty="0" smtClean="0"/>
              <a:t>культуры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977" y="1484784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Памятники истории </a:t>
            </a:r>
            <a:r>
              <a:rPr lang="ru-RU" dirty="0"/>
              <a:t>и </a:t>
            </a:r>
            <a:r>
              <a:rPr lang="ru-RU" dirty="0" smtClean="0"/>
              <a:t>культуры, вопрос </a:t>
            </a:r>
            <a:r>
              <a:rPr lang="ru-RU" dirty="0"/>
              <a:t>о необходимости </a:t>
            </a:r>
            <a:r>
              <a:rPr lang="ru-RU" dirty="0" smtClean="0"/>
              <a:t>изучения и сохранения </a:t>
            </a:r>
            <a:r>
              <a:rPr lang="ru-RU" dirty="0"/>
              <a:t>которых поднимался в первой половине XX века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/>
              <a:t>Дореволюционные исторические здания и объекты, в том числе религиозного назначения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/>
              <a:t>Здания и объекты, связанные с ключевыми для региона событиями советского периода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/>
              <a:t>Памятники и памятные места Великой Отечественной войны</a:t>
            </a:r>
            <a:endParaRPr lang="ru-RU" sz="2400" dirty="0" smtClean="0"/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8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3359</TotalTime>
  <Words>517</Words>
  <Application>Microsoft Office PowerPoint</Application>
  <PresentationFormat>Экран (4:3)</PresentationFormat>
  <Paragraphs>78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Особенности работы по выявлению и изучению памятников истории и культуры Кольского Севера в первой половине XX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Историко-культурное наследие Мурманской области: потенциал использования в профессиональном образовании </dc:title>
  <dc:creator>Vrana</dc:creator>
  <cp:lastModifiedBy>user</cp:lastModifiedBy>
  <cp:revision>264</cp:revision>
  <dcterms:created xsi:type="dcterms:W3CDTF">2016-03-29T04:12:14Z</dcterms:created>
  <dcterms:modified xsi:type="dcterms:W3CDTF">2020-05-18T04:57:55Z</dcterms:modified>
</cp:coreProperties>
</file>